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60" r:id="rId1"/>
  </p:sldMasterIdLst>
  <p:notesMasterIdLst>
    <p:notesMasterId r:id="rId12"/>
  </p:notesMasterIdLst>
  <p:sldIdLst>
    <p:sldId id="265" r:id="rId2"/>
    <p:sldId id="283" r:id="rId3"/>
    <p:sldId id="290" r:id="rId4"/>
    <p:sldId id="291" r:id="rId5"/>
    <p:sldId id="292" r:id="rId6"/>
    <p:sldId id="284" r:id="rId7"/>
    <p:sldId id="293" r:id="rId8"/>
    <p:sldId id="296" r:id="rId9"/>
    <p:sldId id="294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1" autoAdjust="0"/>
    <p:restoredTop sz="95906" autoAdjust="0"/>
  </p:normalViewPr>
  <p:slideViewPr>
    <p:cSldViewPr snapToGrid="0" snapToObjects="1">
      <p:cViewPr varScale="1">
        <p:scale>
          <a:sx n="110" d="100"/>
          <a:sy n="110" d="100"/>
        </p:scale>
        <p:origin x="7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F13E0-89E8-EA44-9501-33EF6490CC2D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A2FB3-01FD-AD4F-84BD-959EBC593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19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ASSETS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A2FB3-01FD-AD4F-84BD-959EBC5938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43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ASSETS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A2FB3-01FD-AD4F-84BD-959EBC5938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49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ASSETS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A2FB3-01FD-AD4F-84BD-959EBC5938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09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ASSETS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A2FB3-01FD-AD4F-84BD-959EBC5938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3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 ASSETS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A2FB3-01FD-AD4F-84BD-959EBC5938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34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ASSETS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A2FB3-01FD-AD4F-84BD-959EBC5938D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9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0728" y="2565785"/>
            <a:ext cx="9741073" cy="2387600"/>
          </a:xfrm>
        </p:spPr>
        <p:txBody>
          <a:bodyPr anchor="b">
            <a:normAutofit/>
          </a:bodyPr>
          <a:lstStyle>
            <a:lvl1pPr algn="l">
              <a:defRPr sz="6600" i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9" name="Picture 8" descr="A large clock mounted to the side&#10;&#10;Description automatically generated">
            <a:extLst>
              <a:ext uri="{FF2B5EF4-FFF2-40B4-BE49-F238E27FC236}">
                <a16:creationId xmlns:a16="http://schemas.microsoft.com/office/drawing/2014/main" id="{FC2A8771-2ECC-2A48-AEAC-6AD83EF03A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3799" y="5774499"/>
            <a:ext cx="2417791" cy="789140"/>
          </a:xfrm>
          <a:prstGeom prst="rect">
            <a:avLst/>
          </a:prstGeom>
        </p:spPr>
      </p:pic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1C7A6BB8-5FA3-E94D-BDA6-8CC64C2ADB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941" y="5065721"/>
            <a:ext cx="3196178" cy="350080"/>
          </a:xfrm>
        </p:spPr>
        <p:txBody>
          <a:bodyPr>
            <a:normAutofit/>
          </a:bodyPr>
          <a:lstStyle>
            <a:lvl1pPr>
              <a:buNone/>
              <a:defRPr sz="1600" spc="3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959EC9-73EB-0B47-9EC2-037B881FAB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4381" y="1189973"/>
            <a:ext cx="4739291" cy="108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3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4560" y="205984"/>
            <a:ext cx="5313680" cy="2265680"/>
          </a:xfrm>
        </p:spPr>
        <p:txBody>
          <a:bodyPr anchor="b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24560" y="2551910"/>
            <a:ext cx="5557520" cy="720724"/>
          </a:xfrm>
        </p:spPr>
        <p:txBody>
          <a:bodyPr>
            <a:normAutofit/>
          </a:bodyPr>
          <a:lstStyle>
            <a:lvl1pPr marL="0" indent="0" algn="l">
              <a:buNone/>
              <a:defRPr sz="2400" b="0" i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94F891D-B52C-7F46-A62B-730AA94571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560" y="3411890"/>
            <a:ext cx="3196178" cy="427532"/>
          </a:xfrm>
        </p:spPr>
        <p:txBody>
          <a:bodyPr>
            <a:normAutofit/>
          </a:bodyPr>
          <a:lstStyle>
            <a:lvl1pPr>
              <a:buNone/>
              <a:defRPr sz="1800" spc="300">
                <a:solidFill>
                  <a:schemeClr val="bg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79870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99F94F-3B9D-D645-A1B0-494E1941F07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2626" y="1336124"/>
            <a:ext cx="7433302" cy="1620837"/>
          </a:xfrm>
        </p:spPr>
        <p:txBody>
          <a:bodyPr anchor="t">
            <a:norm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B6DEB5C-6CDE-3046-BF81-2002D12E1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626" y="3043903"/>
            <a:ext cx="7433303" cy="768081"/>
          </a:xfrm>
        </p:spPr>
        <p:txBody>
          <a:bodyPr/>
          <a:lstStyle>
            <a:lvl1pPr marL="0" indent="0" algn="l">
              <a:buNone/>
              <a:defRPr sz="24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A large clock mounted to the side&#10;&#10;Description automatically generated">
            <a:extLst>
              <a:ext uri="{FF2B5EF4-FFF2-40B4-BE49-F238E27FC236}">
                <a16:creationId xmlns:a16="http://schemas.microsoft.com/office/drawing/2014/main" id="{85287773-ED90-924E-8FCD-F05361E074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6644" y="416539"/>
            <a:ext cx="2353269" cy="768081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D792B0CA-3591-AA42-BBCF-F4BAC590FE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260" y="3925039"/>
            <a:ext cx="3196178" cy="350080"/>
          </a:xfrm>
        </p:spPr>
        <p:txBody>
          <a:bodyPr>
            <a:normAutofit/>
          </a:bodyPr>
          <a:lstStyle>
            <a:lvl1pPr>
              <a:buNone/>
              <a:defRPr sz="1400" spc="300">
                <a:solidFill>
                  <a:schemeClr val="bg2"/>
                </a:solidFill>
                <a:latin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172529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3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0100" y="1866899"/>
            <a:ext cx="10515600" cy="17780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SECTION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38147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EB78038F-BD43-4C44-B96E-F9EE0348D988}" type="datetime1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2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62100"/>
            <a:ext cx="5333592" cy="46148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9308" y="1562100"/>
            <a:ext cx="5333592" cy="46148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26F38DF3-EEBE-0A49-9300-C86C4F6907D9}" type="datetime1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8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0064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270354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270354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1100" y="1681163"/>
            <a:ext cx="5296309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1100" y="2505075"/>
            <a:ext cx="529630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BF2BD987-9CC5-9349-BB12-9C1EA805EDFF}" type="datetime1">
              <a:rPr lang="en-US" smtClean="0"/>
              <a:t>12/28/2021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199" y="200025"/>
            <a:ext cx="11112909" cy="11715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3D43FD06-10EE-3B41-B7E1-C97FA07856DB}" type="datetime1">
              <a:rPr lang="en-US" smtClean="0"/>
              <a:t>12/28/2021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5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EF8BC9DA-10BC-D942-8314-4A87FF060AC0}" type="datetime1">
              <a:rPr lang="en-US" smtClean="0"/>
              <a:t>12/28/2021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5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62100"/>
            <a:ext cx="3932237" cy="43068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7B5D6354-DADE-8E4A-8E2C-73E298CA547D}" type="datetime1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5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10628721" cy="914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562100"/>
            <a:ext cx="6172200" cy="42989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570038"/>
            <a:ext cx="4114800" cy="42989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371600" cy="365125"/>
          </a:xfrm>
          <a:prstGeom prst="rect">
            <a:avLst/>
          </a:prstGeom>
        </p:spPr>
        <p:txBody>
          <a:bodyPr/>
          <a:lstStyle/>
          <a:p>
            <a:fld id="{CEC0E4AB-A3EC-014D-B551-F185F6F2998B}" type="datetime1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7783" y="200025"/>
            <a:ext cx="11112909" cy="1175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784" y="1571074"/>
            <a:ext cx="111129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8509" y="6381750"/>
            <a:ext cx="59232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BB978-72A9-A149-96D9-8266CC95AF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188793-CBE4-E14B-B51C-DD23C2427D52}"/>
              </a:ext>
            </a:extLst>
          </p:cNvPr>
          <p:cNvSpPr/>
          <p:nvPr userDrawn="1"/>
        </p:nvSpPr>
        <p:spPr>
          <a:xfrm>
            <a:off x="336974" y="0"/>
            <a:ext cx="126011" cy="6858000"/>
          </a:xfrm>
          <a:prstGeom prst="rect">
            <a:avLst/>
          </a:prstGeom>
          <a:solidFill>
            <a:srgbClr val="FFD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large clock mounted to the side&#10;&#10;Description automatically generated">
            <a:extLst>
              <a:ext uri="{FF2B5EF4-FFF2-40B4-BE49-F238E27FC236}">
                <a16:creationId xmlns:a16="http://schemas.microsoft.com/office/drawing/2014/main" id="{7F931958-8AC1-4A4A-91AD-8C108B31E38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512300" y="6112912"/>
            <a:ext cx="2007009" cy="6550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894777-4C80-8943-8534-A03908072CB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13984" y="6130639"/>
            <a:ext cx="2793303" cy="63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4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68" r:id="rId9"/>
    <p:sldLayoutId id="2147483673" r:id="rId10"/>
    <p:sldLayoutId id="214748367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64" userDrawn="1">
          <p15:clr>
            <a:srgbClr val="F26B43"/>
          </p15:clr>
        </p15:guide>
        <p15:guide id="2" pos="504" userDrawn="1">
          <p15:clr>
            <a:srgbClr val="F26B43"/>
          </p15:clr>
        </p15:guide>
        <p15:guide id="3" orient="horz" pos="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01A5B-DD91-744A-8D50-94E7C5CE19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Accounts Payables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0F619-75F5-C644-B141-0115688B9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Quaestor</a:t>
            </a:r>
          </a:p>
        </p:txBody>
      </p:sp>
    </p:spTree>
    <p:extLst>
      <p:ext uri="{BB962C8B-B14F-4D97-AF65-F5344CB8AC3E}">
        <p14:creationId xmlns:p14="http://schemas.microsoft.com/office/powerpoint/2010/main" val="57451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01A5B-DD91-744A-8D50-94E7C5CE19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you!!!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0F619-75F5-C644-B141-0115688B9A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Quaestor</a:t>
            </a:r>
          </a:p>
        </p:txBody>
      </p:sp>
    </p:spTree>
    <p:extLst>
      <p:ext uri="{BB962C8B-B14F-4D97-AF65-F5344CB8AC3E}">
        <p14:creationId xmlns:p14="http://schemas.microsoft.com/office/powerpoint/2010/main" val="416739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BDBBB-3C5B-4E1E-B807-9FD810A6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624"/>
            <a:ext cx="10515600" cy="1778001"/>
          </a:xfrm>
        </p:spPr>
        <p:txBody>
          <a:bodyPr/>
          <a:lstStyle/>
          <a:p>
            <a:r>
              <a:rPr lang="en-US" dirty="0"/>
              <a:t>Accounts Payable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1EC48-A189-4275-AC76-D35D1F948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28813"/>
            <a:ext cx="10515600" cy="1500187"/>
          </a:xfrm>
        </p:spPr>
        <p:txBody>
          <a:bodyPr>
            <a:normAutofit/>
          </a:bodyPr>
          <a:lstStyle/>
          <a:p>
            <a:r>
              <a:rPr lang="en-US" sz="3200" b="1" dirty="0"/>
              <a:t>Accounts Payable are monies owed by the chapter to other persons or entities.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A4FD28-4366-48DB-A806-195991BB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3</a:t>
            </a:fld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9319C25-5944-4B6F-A445-CA85E53F6C3A}"/>
              </a:ext>
            </a:extLst>
          </p:cNvPr>
          <p:cNvSpPr txBox="1">
            <a:spLocks/>
          </p:cNvSpPr>
          <p:nvPr/>
        </p:nvSpPr>
        <p:spPr>
          <a:xfrm>
            <a:off x="1735182" y="3237820"/>
            <a:ext cx="8721636" cy="1808525"/>
          </a:xfrm>
          <a:prstGeom prst="rect">
            <a:avLst/>
          </a:prstGeom>
        </p:spPr>
        <p:txBody>
          <a:bodyPr/>
          <a:lstStyle>
            <a:lvl1pPr marL="171450" indent="-1714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It’s the responsibility of the Quaestor and the Financial Committee to ensure that all liabilities are paid on time.</a:t>
            </a:r>
          </a:p>
          <a:p>
            <a:endParaRPr lang="en-US" sz="2400" dirty="0"/>
          </a:p>
          <a:p>
            <a:r>
              <a:rPr lang="en-US" sz="2400" dirty="0"/>
              <a:t>To ensure liabilities can be paid, collection of monies owned to the chapter take priority.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756CFA-7ED4-4D05-83E8-6B50BFBEDE1E}"/>
              </a:ext>
            </a:extLst>
          </p:cNvPr>
          <p:cNvSpPr txBox="1">
            <a:spLocks/>
          </p:cNvSpPr>
          <p:nvPr/>
        </p:nvSpPr>
        <p:spPr>
          <a:xfrm>
            <a:off x="600635" y="4858904"/>
            <a:ext cx="11460201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100" baseline="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Accountability to our Financial Obligations are Mission Critical!</a:t>
            </a:r>
          </a:p>
        </p:txBody>
      </p:sp>
    </p:spTree>
    <p:extLst>
      <p:ext uri="{BB962C8B-B14F-4D97-AF65-F5344CB8AC3E}">
        <p14:creationId xmlns:p14="http://schemas.microsoft.com/office/powerpoint/2010/main" val="1842429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FF60-25A7-43AE-B024-9E1AE0D0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Culture of Responsible Financial Accounting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A93E7-435F-439E-8536-3D6AC02B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A2D254D-0843-45D3-9950-28185D1B9510}"/>
              </a:ext>
            </a:extLst>
          </p:cNvPr>
          <p:cNvSpPr txBox="1">
            <a:spLocks/>
          </p:cNvSpPr>
          <p:nvPr/>
        </p:nvSpPr>
        <p:spPr>
          <a:xfrm>
            <a:off x="6434842" y="4963407"/>
            <a:ext cx="5625994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100" baseline="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The Buck Stops with the Quaestor!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021DA-3FD9-46EF-9A41-DB509D39F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966" y="1672817"/>
            <a:ext cx="7044554" cy="3543481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BD5597E-BF53-4B39-81CB-D116AB9DD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38606" y="1588337"/>
            <a:ext cx="2942816" cy="4298950"/>
          </a:xfrm>
        </p:spPr>
        <p:txBody>
          <a:bodyPr>
            <a:normAutofit fontScale="77500" lnSpcReduction="20000"/>
          </a:bodyPr>
          <a:lstStyle/>
          <a:p>
            <a:pPr algn="ctr"/>
            <a:endParaRPr lang="en-US" dirty="0"/>
          </a:p>
          <a:p>
            <a:r>
              <a:rPr lang="en-US" sz="3200" dirty="0"/>
              <a:t>Make every attempt to apply receivables to their associated payables.</a:t>
            </a:r>
          </a:p>
          <a:p>
            <a:endParaRPr lang="en-US" sz="3200" dirty="0"/>
          </a:p>
          <a:p>
            <a:r>
              <a:rPr lang="en-US" sz="3200" dirty="0"/>
              <a:t>Utilize all possible resources available to collect monies and fulfill the financial obligations of the chapter!</a:t>
            </a:r>
          </a:p>
        </p:txBody>
      </p:sp>
    </p:spTree>
    <p:extLst>
      <p:ext uri="{BB962C8B-B14F-4D97-AF65-F5344CB8AC3E}">
        <p14:creationId xmlns:p14="http://schemas.microsoft.com/office/powerpoint/2010/main" val="456030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FF60-25A7-43AE-B024-9E1AE0D0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it Simple, Easy, and Accountable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A93E7-435F-439E-8536-3D6AC02B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13B923-811B-414F-A579-CAF07F142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25343">
            <a:off x="948550" y="1754957"/>
            <a:ext cx="4895850" cy="2266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D71DBC-50E9-4CC3-A477-B2E887944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839" y="1495428"/>
            <a:ext cx="5400436" cy="36009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DD4D3B-F502-4865-ADD4-DADB57F4A5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5241" y="4369545"/>
            <a:ext cx="2967927" cy="15433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E0F431-AC0E-4F2F-9303-DFF7901FEF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05641">
            <a:off x="4367225" y="4340561"/>
            <a:ext cx="1662269" cy="87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69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FF60-25A7-43AE-B024-9E1AE0D0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Payables Report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A93E7-435F-439E-8536-3D6AC02B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A84520-DE5E-476A-9C4F-C26F5046E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664" y="1523029"/>
            <a:ext cx="7715793" cy="391286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DD6BCDE-F037-4A4E-A212-2579632F987B}"/>
              </a:ext>
            </a:extLst>
          </p:cNvPr>
          <p:cNvSpPr txBox="1">
            <a:spLocks/>
          </p:cNvSpPr>
          <p:nvPr/>
        </p:nvSpPr>
        <p:spPr>
          <a:xfrm>
            <a:off x="6287460" y="5044122"/>
            <a:ext cx="5625994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100" baseline="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Review Weekly!</a:t>
            </a:r>
          </a:p>
        </p:txBody>
      </p:sp>
    </p:spTree>
    <p:extLst>
      <p:ext uri="{BB962C8B-B14F-4D97-AF65-F5344CB8AC3E}">
        <p14:creationId xmlns:p14="http://schemas.microsoft.com/office/powerpoint/2010/main" val="3087614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FF60-25A7-43AE-B024-9E1AE0D0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Liabilities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195B0-1EA2-4259-98FA-1B771F5AE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sz="3200" dirty="0"/>
              <a:t>Pledge and Initiation Fees</a:t>
            </a:r>
          </a:p>
          <a:p>
            <a:pPr marL="0" indent="0" algn="ctr">
              <a:buNone/>
            </a:pPr>
            <a:r>
              <a:rPr lang="en-US" sz="3200" dirty="0"/>
              <a:t>Sigma Chi International Dues</a:t>
            </a:r>
          </a:p>
          <a:p>
            <a:pPr marL="0" indent="0" algn="ctr">
              <a:buNone/>
            </a:pPr>
            <a:r>
              <a:rPr lang="en-US" sz="3200" dirty="0"/>
              <a:t>Interfraternity Council Dues</a:t>
            </a:r>
          </a:p>
          <a:p>
            <a:pPr marL="0" indent="0" algn="ctr">
              <a:buNone/>
            </a:pPr>
            <a:r>
              <a:rPr lang="en-US" sz="3200" dirty="0"/>
              <a:t>Risk Management Foundation Fees</a:t>
            </a:r>
          </a:p>
          <a:p>
            <a:pPr marL="0" indent="0" algn="ctr">
              <a:buNone/>
            </a:pPr>
            <a:r>
              <a:rPr lang="en-US" sz="3200" dirty="0"/>
              <a:t>Rent</a:t>
            </a:r>
          </a:p>
          <a:p>
            <a:pPr marL="0" indent="0" algn="ctr">
              <a:buNone/>
            </a:pPr>
            <a:r>
              <a:rPr lang="en-US" sz="3200" dirty="0"/>
              <a:t>Utilities</a:t>
            </a:r>
          </a:p>
          <a:p>
            <a:pPr marL="0" indent="0" algn="ctr">
              <a:buNone/>
            </a:pPr>
            <a:r>
              <a:rPr lang="en-US" sz="3200" dirty="0"/>
              <a:t>Philanthropic Donations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A93E7-435F-439E-8536-3D6AC02B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4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99A6DD-CBD6-4527-85E3-6BED6E65CC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917" b="30207"/>
          <a:stretch/>
        </p:blipFill>
        <p:spPr>
          <a:xfrm>
            <a:off x="7513319" y="532623"/>
            <a:ext cx="4393474" cy="10101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BDFF60-25A7-43AE-B024-9E1AE0D0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Payables Tracking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A93E7-435F-439E-8536-3D6AC02B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04773E-F2C7-493B-9DD7-03ABDC343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42" y="1586851"/>
            <a:ext cx="8020593" cy="40674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7C6337-6650-4C0D-9CC9-817D4FD231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3830" y="3576536"/>
            <a:ext cx="5858272" cy="217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33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FF60-25A7-43AE-B024-9E1AE0D0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Methods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A93E7-435F-439E-8536-3D6AC02B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13B923-811B-414F-A579-CAF07F142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25343">
            <a:off x="948550" y="1754957"/>
            <a:ext cx="4895850" cy="2266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D71DBC-50E9-4CC3-A477-B2E887944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39" y="1495428"/>
            <a:ext cx="5400436" cy="36009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DD4D3B-F502-4865-ADD4-DADB57F4A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241" y="4369545"/>
            <a:ext cx="2967927" cy="15433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E0F431-AC0E-4F2F-9303-DFF7901FEF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05641">
            <a:off x="4367225" y="4340561"/>
            <a:ext cx="1662269" cy="87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1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FF60-25A7-43AE-B024-9E1AE0D0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Methods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A93E7-435F-439E-8536-3D6AC02B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BB978-72A9-A149-96D9-8266CC95AF38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648E27-CACE-419A-8E0A-D455393FF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038" y="1440528"/>
            <a:ext cx="7369923" cy="370714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55CA997-1403-42F6-A395-F015BA297192}"/>
              </a:ext>
            </a:extLst>
          </p:cNvPr>
          <p:cNvSpPr txBox="1">
            <a:spLocks/>
          </p:cNvSpPr>
          <p:nvPr/>
        </p:nvSpPr>
        <p:spPr>
          <a:xfrm>
            <a:off x="3341151" y="5033075"/>
            <a:ext cx="5625994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spc="100" baseline="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The Quaestor and Financial Committee should </a:t>
            </a:r>
            <a:r>
              <a:rPr lang="en-US" sz="2400" u="sng" dirty="0"/>
              <a:t>ALWAYS</a:t>
            </a:r>
            <a:r>
              <a:rPr lang="en-US" sz="2400" dirty="0"/>
              <a:t> approve all expenditures!</a:t>
            </a:r>
          </a:p>
        </p:txBody>
      </p:sp>
      <p:pic>
        <p:nvPicPr>
          <p:cNvPr id="1026" name="Picture 2" descr="File:Red-approved.gif - Wikipedia">
            <a:extLst>
              <a:ext uri="{FF2B5EF4-FFF2-40B4-BE49-F238E27FC236}">
                <a16:creationId xmlns:a16="http://schemas.microsoft.com/office/drawing/2014/main" id="{7A2B7CC1-D76F-471F-B03D-4B922A2BF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547" r="93594">
                        <a14:foregroundMark x1="8594" y1="41146" x2="13125" y2="62708"/>
                        <a14:foregroundMark x1="13125" y1="62708" x2="19297" y2="65000"/>
                        <a14:foregroundMark x1="19297" y1="65000" x2="89531" y2="44792"/>
                        <a14:foregroundMark x1="12188" y1="46771" x2="17813" y2="72813"/>
                        <a14:foregroundMark x1="17813" y1="72813" x2="24609" y2="74375"/>
                        <a14:foregroundMark x1="24609" y1="74375" x2="65469" y2="66875"/>
                        <a14:foregroundMark x1="65469" y1="66875" x2="69922" y2="61458"/>
                        <a14:foregroundMark x1="69922" y1="61458" x2="79141" y2="59479"/>
                        <a14:foregroundMark x1="84922" y1="58333" x2="86016" y2="49792"/>
                        <a14:foregroundMark x1="86016" y1="49792" x2="81484" y2="35104"/>
                        <a14:foregroundMark x1="81484" y1="35104" x2="76953" y2="29479"/>
                        <a14:foregroundMark x1="76953" y1="29479" x2="25078" y2="43333"/>
                        <a14:foregroundMark x1="25625" y1="45313" x2="15391" y2="44792"/>
                        <a14:foregroundMark x1="5547" y1="40104" x2="5781" y2="40729"/>
                        <a14:foregroundMark x1="74297" y1="58438" x2="19922" y2="68333"/>
                        <a14:foregroundMark x1="74219" y1="41563" x2="70625" y2="47917"/>
                        <a14:foregroundMark x1="70625" y1="47917" x2="70547" y2="48021"/>
                        <a14:foregroundMark x1="93594" y1="61875" x2="93594" y2="6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880">
            <a:off x="6783509" y="-36288"/>
            <a:ext cx="4432220" cy="332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584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SCLI 1">
      <a:dk1>
        <a:srgbClr val="00A3DF"/>
      </a:dk1>
      <a:lt1>
        <a:srgbClr val="FFFFFF"/>
      </a:lt1>
      <a:dk2>
        <a:srgbClr val="44546A"/>
      </a:dk2>
      <a:lt2>
        <a:srgbClr val="FEC141"/>
      </a:lt2>
      <a:accent1>
        <a:srgbClr val="7796B5"/>
      </a:accent1>
      <a:accent2>
        <a:srgbClr val="38698E"/>
      </a:accent2>
      <a:accent3>
        <a:srgbClr val="A3B9D3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6726</TotalTime>
  <Words>190</Words>
  <Application>Microsoft Office PowerPoint</Application>
  <PresentationFormat>Widescreen</PresentationFormat>
  <Paragraphs>52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Franklin Gothic Book</vt:lpstr>
      <vt:lpstr>Impact</vt:lpstr>
      <vt:lpstr>Office Theme</vt:lpstr>
      <vt:lpstr>Introduction to Accounts Payables</vt:lpstr>
      <vt:lpstr>Accounts Payable</vt:lpstr>
      <vt:lpstr>A Culture of Responsible Financial Accounting</vt:lpstr>
      <vt:lpstr>Keep it Simple, Easy, and Accountable</vt:lpstr>
      <vt:lpstr>Payables Report</vt:lpstr>
      <vt:lpstr>Types of Liabilities</vt:lpstr>
      <vt:lpstr>Payables Tracking</vt:lpstr>
      <vt:lpstr>Payment Methods</vt:lpstr>
      <vt:lpstr>Payment Methods</vt:lpstr>
      <vt:lpstr>Thank you!!!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Babiarz</dc:creator>
  <cp:lastModifiedBy>Twibell, Jeff S</cp:lastModifiedBy>
  <cp:revision>54</cp:revision>
  <dcterms:created xsi:type="dcterms:W3CDTF">2020-10-18T19:40:08Z</dcterms:created>
  <dcterms:modified xsi:type="dcterms:W3CDTF">2021-12-28T21:48:05Z</dcterms:modified>
</cp:coreProperties>
</file>