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3"/>
  </p:notesMasterIdLst>
  <p:sldIdLst>
    <p:sldId id="265" r:id="rId2"/>
    <p:sldId id="261" r:id="rId3"/>
    <p:sldId id="266" r:id="rId4"/>
    <p:sldId id="269" r:id="rId5"/>
    <p:sldId id="267" r:id="rId6"/>
    <p:sldId id="270" r:id="rId7"/>
    <p:sldId id="271" r:id="rId8"/>
    <p:sldId id="272" r:id="rId9"/>
    <p:sldId id="273" r:id="rId10"/>
    <p:sldId id="268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906" autoAdjust="0"/>
  </p:normalViewPr>
  <p:slideViewPr>
    <p:cSldViewPr snapToGrid="0" snapToObjects="1">
      <p:cViewPr varScale="1">
        <p:scale>
          <a:sx n="110" d="100"/>
          <a:sy n="110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13E0-89E8-EA44-9501-33EF6490CC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2FB3-01FD-AD4F-84BD-959EBC59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728" y="2565785"/>
            <a:ext cx="9741073" cy="2387600"/>
          </a:xfrm>
        </p:spPr>
        <p:txBody>
          <a:bodyPr anchor="b">
            <a:normAutofit/>
          </a:bodyPr>
          <a:lstStyle>
            <a:lvl1pPr algn="l">
              <a:defRPr sz="66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FC2A8771-2ECC-2A48-AEAC-6AD83EF03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99" y="5774499"/>
            <a:ext cx="2417791" cy="789140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C7A6BB8-5FA3-E94D-BDA6-8CC64C2AD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941" y="5065721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600" spc="3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59EC9-73EB-0B47-9EC2-037B881FA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81" y="1189973"/>
            <a:ext cx="4739291" cy="10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4560" y="205984"/>
            <a:ext cx="5313680" cy="2265680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560" y="2551910"/>
            <a:ext cx="5557520" cy="720724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4F891D-B52C-7F46-A62B-730AA9457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560" y="3411890"/>
            <a:ext cx="3196178" cy="427532"/>
          </a:xfrm>
        </p:spPr>
        <p:txBody>
          <a:bodyPr>
            <a:normAutofit/>
          </a:bodyPr>
          <a:lstStyle>
            <a:lvl1pPr>
              <a:buNone/>
              <a:defRPr sz="18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87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99F94F-3B9D-D645-A1B0-494E1941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626" y="1336124"/>
            <a:ext cx="7433302" cy="1620837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6DEB5C-6CDE-3046-BF81-2002D12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26" y="3043903"/>
            <a:ext cx="7433303" cy="768081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85287773-ED90-924E-8FCD-F05361E0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644" y="416539"/>
            <a:ext cx="2353269" cy="768081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792B0CA-3591-AA42-BBCF-F4BAC590F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60" y="3925039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4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252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66899"/>
            <a:ext cx="10515600" cy="17780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3814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B78038F-BD43-4C44-B96E-F9EE0348D988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308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26F38DF3-EEBE-0A49-9300-C86C4F6907D9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270354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2703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100" y="1681163"/>
            <a:ext cx="5296309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100" y="2505075"/>
            <a:ext cx="52963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BF2BD987-9CC5-9349-BB12-9C1EA805EDFF}" type="datetime1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00025"/>
            <a:ext cx="11112909" cy="1171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3D43FD06-10EE-3B41-B7E1-C97FA07856DB}" type="datetime1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F8BC9DA-10BC-D942-8314-4A87FF060AC0}" type="datetime1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306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7B5D6354-DADE-8E4A-8E2C-73E298CA547D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2872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4114800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CEC0E4AB-A3EC-014D-B551-F185F6F2998B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117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84" y="1571074"/>
            <a:ext cx="11112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509" y="6381750"/>
            <a:ext cx="5923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88793-CBE4-E14B-B51C-DD23C2427D52}"/>
              </a:ext>
            </a:extLst>
          </p:cNvPr>
          <p:cNvSpPr/>
          <p:nvPr userDrawn="1"/>
        </p:nvSpPr>
        <p:spPr>
          <a:xfrm>
            <a:off x="336974" y="0"/>
            <a:ext cx="126011" cy="6858000"/>
          </a:xfrm>
          <a:prstGeom prst="rect">
            <a:avLst/>
          </a:prstGeom>
          <a:solidFill>
            <a:srgbClr val="FFD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F931958-8AC1-4A4A-91AD-8C108B31E3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12300" y="6112912"/>
            <a:ext cx="2007009" cy="65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94777-4C80-8943-8534-A03908072C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984" y="6130639"/>
            <a:ext cx="2793303" cy="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3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Budgeting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574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2283-0EF5-1648-868C-830550E21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877" y="443089"/>
            <a:ext cx="2576209" cy="841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Expenses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Placeholder 5" descr="Screen Shot 2020-06-21 at 10.54.10 PM.png">
            <a:extLst>
              <a:ext uri="{FF2B5EF4-FFF2-40B4-BE49-F238E27FC236}">
                <a16:creationId xmlns:a16="http://schemas.microsoft.com/office/drawing/2014/main" id="{BEFF65FC-379B-4913-9EA4-E9A7CB2E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" t="-1" r="-497" b="-395"/>
          <a:stretch/>
        </p:blipFill>
        <p:spPr>
          <a:xfrm>
            <a:off x="4045584" y="200025"/>
            <a:ext cx="5341607" cy="661800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8621E16B-34BF-4DA3-8107-78DC15539ED5}"/>
              </a:ext>
            </a:extLst>
          </p:cNvPr>
          <p:cNvSpPr/>
          <p:nvPr/>
        </p:nvSpPr>
        <p:spPr>
          <a:xfrm rot="15144868">
            <a:off x="3418955" y="1324403"/>
            <a:ext cx="242253" cy="1262381"/>
          </a:xfrm>
          <a:prstGeom prst="downArrow">
            <a:avLst>
              <a:gd name="adj1" fmla="val 189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DFFD0E-5796-4B68-A443-513D4262BB20}"/>
              </a:ext>
            </a:extLst>
          </p:cNvPr>
          <p:cNvSpPr txBox="1">
            <a:spLocks/>
          </p:cNvSpPr>
          <p:nvPr/>
        </p:nvSpPr>
        <p:spPr>
          <a:xfrm>
            <a:off x="828561" y="1986120"/>
            <a:ext cx="2576209" cy="84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Income</a:t>
            </a:r>
          </a:p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C1CB10-64CB-48B0-AC5E-6531906D9F16}"/>
              </a:ext>
            </a:extLst>
          </p:cNvPr>
          <p:cNvSpPr/>
          <p:nvPr/>
        </p:nvSpPr>
        <p:spPr>
          <a:xfrm rot="2437645">
            <a:off x="9703197" y="860885"/>
            <a:ext cx="242288" cy="1060315"/>
          </a:xfrm>
          <a:prstGeom prst="downArrow">
            <a:avLst>
              <a:gd name="adj1" fmla="val 21095"/>
              <a:gd name="adj2" fmla="val 65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5FA04F-7D63-483B-8E65-296DE1DD2127}"/>
              </a:ext>
            </a:extLst>
          </p:cNvPr>
          <p:cNvSpPr txBox="1">
            <a:spLocks/>
          </p:cNvSpPr>
          <p:nvPr/>
        </p:nvSpPr>
        <p:spPr>
          <a:xfrm>
            <a:off x="3938170" y="5540364"/>
            <a:ext cx="2576209" cy="841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Budget Analysis</a:t>
            </a:r>
          </a:p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F1D1797-7079-4904-9EEF-0EC2C0D87812}"/>
              </a:ext>
            </a:extLst>
          </p:cNvPr>
          <p:cNvSpPr/>
          <p:nvPr/>
        </p:nvSpPr>
        <p:spPr>
          <a:xfrm>
            <a:off x="5000017" y="4961106"/>
            <a:ext cx="457200" cy="4961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DB3A6-C42A-44A7-9FA7-F868B708E299}"/>
              </a:ext>
            </a:extLst>
          </p:cNvPr>
          <p:cNvSpPr txBox="1">
            <a:spLocks/>
          </p:cNvSpPr>
          <p:nvPr/>
        </p:nvSpPr>
        <p:spPr>
          <a:xfrm>
            <a:off x="790183" y="3025302"/>
            <a:ext cx="3145301" cy="2317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Your budget worksheet is a living document!!!</a:t>
            </a:r>
          </a:p>
        </p:txBody>
      </p:sp>
    </p:spTree>
    <p:extLst>
      <p:ext uri="{BB962C8B-B14F-4D97-AF65-F5344CB8AC3E}">
        <p14:creationId xmlns:p14="http://schemas.microsoft.com/office/powerpoint/2010/main" val="403845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416739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2283-0EF5-1648-868C-830550E21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992" y="1986833"/>
            <a:ext cx="5333592" cy="3825649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u="sng" dirty="0"/>
              <a:t>Assets</a:t>
            </a:r>
          </a:p>
          <a:p>
            <a:pPr marL="0" indent="0" algn="ctr">
              <a:buNone/>
            </a:pPr>
            <a:r>
              <a:rPr lang="en-US" sz="3200" dirty="0"/>
              <a:t>Collected Dues</a:t>
            </a:r>
          </a:p>
          <a:p>
            <a:pPr marL="0" indent="0" algn="ctr">
              <a:buNone/>
            </a:pPr>
            <a:r>
              <a:rPr lang="en-US" sz="3200" dirty="0"/>
              <a:t>Collected Rent</a:t>
            </a:r>
          </a:p>
          <a:p>
            <a:pPr marL="0" indent="0" algn="ctr">
              <a:buNone/>
            </a:pPr>
            <a:r>
              <a:rPr lang="en-US" sz="3200" dirty="0"/>
              <a:t>Fundraising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27C3D-367D-487D-9735-A19315AC7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100" y="1986833"/>
            <a:ext cx="5333592" cy="3825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u="sng" dirty="0"/>
              <a:t>Liabilities</a:t>
            </a:r>
          </a:p>
          <a:p>
            <a:pPr marL="0" indent="0" algn="ctr">
              <a:buNone/>
            </a:pPr>
            <a:r>
              <a:rPr lang="en-US" sz="3200" dirty="0"/>
              <a:t>RMF Insurance</a:t>
            </a:r>
          </a:p>
          <a:p>
            <a:pPr marL="0" indent="0" algn="ctr">
              <a:buNone/>
            </a:pPr>
            <a:r>
              <a:rPr lang="en-US" sz="3200" dirty="0"/>
              <a:t>Rent</a:t>
            </a:r>
          </a:p>
          <a:p>
            <a:pPr marL="0" indent="0" algn="ctr">
              <a:buNone/>
            </a:pPr>
            <a:r>
              <a:rPr lang="en-US" sz="3200" dirty="0"/>
              <a:t>Utilities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15BBFC-33C1-4C18-9AEC-0CBBB2AAA35E}"/>
              </a:ext>
            </a:extLst>
          </p:cNvPr>
          <p:cNvSpPr txBox="1">
            <a:spLocks/>
          </p:cNvSpPr>
          <p:nvPr/>
        </p:nvSpPr>
        <p:spPr>
          <a:xfrm>
            <a:off x="790183" y="5286102"/>
            <a:ext cx="11112909" cy="52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The Budget Serves as a frame work for Cash Flow Planning!</a:t>
            </a:r>
          </a:p>
        </p:txBody>
      </p:sp>
    </p:spTree>
    <p:extLst>
      <p:ext uri="{BB962C8B-B14F-4D97-AF65-F5344CB8AC3E}">
        <p14:creationId xmlns:p14="http://schemas.microsoft.com/office/powerpoint/2010/main" val="27109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of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2283-0EF5-1648-868C-830550E21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1074"/>
            <a:ext cx="10721829" cy="72051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Budget items vary from year to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DAE375-AD09-492A-9995-B8CCB08C03D7}"/>
              </a:ext>
            </a:extLst>
          </p:cNvPr>
          <p:cNvSpPr txBox="1">
            <a:spLocks/>
          </p:cNvSpPr>
          <p:nvPr/>
        </p:nvSpPr>
        <p:spPr>
          <a:xfrm>
            <a:off x="990599" y="2658488"/>
            <a:ext cx="9546771" cy="720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Your Income will vary and is based on size of the chapter…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6729D5-F217-46D3-91BA-99220A9CB8D2}"/>
              </a:ext>
            </a:extLst>
          </p:cNvPr>
          <p:cNvSpPr txBox="1">
            <a:spLocks/>
          </p:cNvSpPr>
          <p:nvPr/>
        </p:nvSpPr>
        <p:spPr>
          <a:xfrm>
            <a:off x="2676795" y="3323723"/>
            <a:ext cx="6838407" cy="72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New Members…Graduates…Transfers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D46CFC-8300-4FCD-A820-F2B12F5E41E1}"/>
              </a:ext>
            </a:extLst>
          </p:cNvPr>
          <p:cNvSpPr txBox="1">
            <a:spLocks/>
          </p:cNvSpPr>
          <p:nvPr/>
        </p:nvSpPr>
        <p:spPr>
          <a:xfrm>
            <a:off x="990599" y="4053132"/>
            <a:ext cx="6838407" cy="72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Your expenses will vary…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927CAD-6992-4DA4-9787-9BE3A4D3DFDD}"/>
              </a:ext>
            </a:extLst>
          </p:cNvPr>
          <p:cNvSpPr txBox="1">
            <a:spLocks/>
          </p:cNvSpPr>
          <p:nvPr/>
        </p:nvSpPr>
        <p:spPr>
          <a:xfrm>
            <a:off x="8800145" y="4249969"/>
            <a:ext cx="2453641" cy="1298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Last Year’s</a:t>
            </a:r>
          </a:p>
          <a:p>
            <a:pPr marL="0" indent="0" algn="ctr">
              <a:buNone/>
            </a:pPr>
            <a:r>
              <a:rPr lang="en-US" sz="7400" dirty="0"/>
              <a:t>Budget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051D2A6A-1FB5-47E7-9B5E-4D9DC7500646}"/>
              </a:ext>
            </a:extLst>
          </p:cNvPr>
          <p:cNvSpPr/>
          <p:nvPr/>
        </p:nvSpPr>
        <p:spPr>
          <a:xfrm>
            <a:off x="8747213" y="3447968"/>
            <a:ext cx="2453641" cy="2370669"/>
          </a:xfrm>
          <a:prstGeom prst="noSmoking">
            <a:avLst>
              <a:gd name="adj" fmla="val 32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1A6A62-871D-4FE2-B22E-0A56A4741253}"/>
              </a:ext>
            </a:extLst>
          </p:cNvPr>
          <p:cNvSpPr txBox="1">
            <a:spLocks/>
          </p:cNvSpPr>
          <p:nvPr/>
        </p:nvSpPr>
        <p:spPr>
          <a:xfrm>
            <a:off x="2676795" y="4669578"/>
            <a:ext cx="6838407" cy="720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Don’t just cut and paste last year’s                  budget into next year!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1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4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of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2283-0EF5-1648-868C-830550E21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1074"/>
            <a:ext cx="10721829" cy="72051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Using Historical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D46CFC-8300-4FCD-A820-F2B12F5E41E1}"/>
              </a:ext>
            </a:extLst>
          </p:cNvPr>
          <p:cNvSpPr txBox="1">
            <a:spLocks/>
          </p:cNvSpPr>
          <p:nvPr/>
        </p:nvSpPr>
        <p:spPr>
          <a:xfrm>
            <a:off x="1927036" y="5253652"/>
            <a:ext cx="8534401" cy="72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Looking back and give you clues to looking forward!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927CAD-6992-4DA4-9787-9BE3A4D3DFDD}"/>
              </a:ext>
            </a:extLst>
          </p:cNvPr>
          <p:cNvSpPr txBox="1">
            <a:spLocks/>
          </p:cNvSpPr>
          <p:nvPr/>
        </p:nvSpPr>
        <p:spPr>
          <a:xfrm>
            <a:off x="6158592" y="2479372"/>
            <a:ext cx="2453641" cy="1168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700" dirty="0"/>
              <a:t>Utility Bills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CF9B44-77D4-468A-AF6D-CD6ADB59DEF9}"/>
              </a:ext>
            </a:extLst>
          </p:cNvPr>
          <p:cNvSpPr txBox="1">
            <a:spLocks/>
          </p:cNvSpPr>
          <p:nvPr/>
        </p:nvSpPr>
        <p:spPr>
          <a:xfrm>
            <a:off x="1497872" y="2654443"/>
            <a:ext cx="254943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Officer Budgets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33EC3F-6F8A-4824-B630-D7E01281E496}"/>
              </a:ext>
            </a:extLst>
          </p:cNvPr>
          <p:cNvSpPr txBox="1">
            <a:spLocks/>
          </p:cNvSpPr>
          <p:nvPr/>
        </p:nvSpPr>
        <p:spPr>
          <a:xfrm>
            <a:off x="7970520" y="3276190"/>
            <a:ext cx="3315789" cy="1762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900" dirty="0"/>
              <a:t>Alumni Financial Advisors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37DA7B-9BB3-434A-B8E5-93D1A3DFE28A}"/>
              </a:ext>
            </a:extLst>
          </p:cNvPr>
          <p:cNvSpPr txBox="1">
            <a:spLocks/>
          </p:cNvSpPr>
          <p:nvPr/>
        </p:nvSpPr>
        <p:spPr>
          <a:xfrm>
            <a:off x="4054387" y="3600258"/>
            <a:ext cx="2716532" cy="1428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700" dirty="0"/>
              <a:t>Past Quaestor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5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of Budgeting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BAE4F5-397C-4690-9F03-B2263177DAE1}"/>
              </a:ext>
            </a:extLst>
          </p:cNvPr>
          <p:cNvSpPr txBox="1">
            <a:spLocks/>
          </p:cNvSpPr>
          <p:nvPr/>
        </p:nvSpPr>
        <p:spPr>
          <a:xfrm>
            <a:off x="838199" y="1571074"/>
            <a:ext cx="10721829" cy="72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Underestimate Assets…Overestimate Expenses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CE248D-A1D9-4B26-91D3-5482A5B71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992" y="2085489"/>
            <a:ext cx="5333592" cy="3825649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u="sng" dirty="0"/>
              <a:t>Assets</a:t>
            </a:r>
          </a:p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DC8861D-3C60-4094-8C5B-06BAC39A8091}"/>
              </a:ext>
            </a:extLst>
          </p:cNvPr>
          <p:cNvSpPr txBox="1">
            <a:spLocks/>
          </p:cNvSpPr>
          <p:nvPr/>
        </p:nvSpPr>
        <p:spPr>
          <a:xfrm>
            <a:off x="6417100" y="2085489"/>
            <a:ext cx="5333592" cy="382564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u="sng" dirty="0"/>
              <a:t>Expenses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F828D57-E0F9-4047-A566-D751E537E3AA}"/>
              </a:ext>
            </a:extLst>
          </p:cNvPr>
          <p:cNvSpPr/>
          <p:nvPr/>
        </p:nvSpPr>
        <p:spPr>
          <a:xfrm>
            <a:off x="2651119" y="3001612"/>
            <a:ext cx="1663337" cy="2292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CB8FF01-191C-4248-B988-CC1252CC8BB5}"/>
              </a:ext>
            </a:extLst>
          </p:cNvPr>
          <p:cNvSpPr/>
          <p:nvPr/>
        </p:nvSpPr>
        <p:spPr>
          <a:xfrm rot="10800000">
            <a:off x="8252227" y="3001612"/>
            <a:ext cx="1663337" cy="2292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379F35-44FB-4284-B9EE-7A6CB0F23495}"/>
              </a:ext>
            </a:extLst>
          </p:cNvPr>
          <p:cNvSpPr txBox="1">
            <a:spLocks/>
          </p:cNvSpPr>
          <p:nvPr/>
        </p:nvSpPr>
        <p:spPr>
          <a:xfrm>
            <a:off x="790183" y="5400418"/>
            <a:ext cx="11112909" cy="52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Being conservative in your estimations protects the financial health of the chapter!</a:t>
            </a:r>
          </a:p>
        </p:txBody>
      </p:sp>
    </p:spTree>
    <p:extLst>
      <p:ext uri="{BB962C8B-B14F-4D97-AF65-F5344CB8AC3E}">
        <p14:creationId xmlns:p14="http://schemas.microsoft.com/office/powerpoint/2010/main" val="179778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of Budgeting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BAE4F5-397C-4690-9F03-B2263177DAE1}"/>
              </a:ext>
            </a:extLst>
          </p:cNvPr>
          <p:cNvSpPr txBox="1">
            <a:spLocks/>
          </p:cNvSpPr>
          <p:nvPr/>
        </p:nvSpPr>
        <p:spPr>
          <a:xfrm>
            <a:off x="838199" y="1571074"/>
            <a:ext cx="10721829" cy="72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Partnering with your Officers…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379F35-44FB-4284-B9EE-7A6CB0F23495}"/>
              </a:ext>
            </a:extLst>
          </p:cNvPr>
          <p:cNvSpPr txBox="1">
            <a:spLocks/>
          </p:cNvSpPr>
          <p:nvPr/>
        </p:nvSpPr>
        <p:spPr>
          <a:xfrm>
            <a:off x="790183" y="5400418"/>
            <a:ext cx="11112909" cy="52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Direct questions lead to direct answers!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51FDA9-6D73-4401-ADC2-EF421F241E7B}"/>
              </a:ext>
            </a:extLst>
          </p:cNvPr>
          <p:cNvSpPr txBox="1">
            <a:spLocks/>
          </p:cNvSpPr>
          <p:nvPr/>
        </p:nvSpPr>
        <p:spPr>
          <a:xfrm>
            <a:off x="472320" y="2402043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“What are you trying to accomplish?”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9EE0A9-AD1E-4321-AF5A-083284341853}"/>
              </a:ext>
            </a:extLst>
          </p:cNvPr>
          <p:cNvSpPr txBox="1">
            <a:spLocks/>
          </p:cNvSpPr>
          <p:nvPr/>
        </p:nvSpPr>
        <p:spPr>
          <a:xfrm>
            <a:off x="2044600" y="3701053"/>
            <a:ext cx="4302037" cy="173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“What assets do you think you will need to accomplish your goals?”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60B1A9F-7E34-47D8-8C06-4667CBE208B8}"/>
              </a:ext>
            </a:extLst>
          </p:cNvPr>
          <p:cNvSpPr txBox="1">
            <a:spLocks/>
          </p:cNvSpPr>
          <p:nvPr/>
        </p:nvSpPr>
        <p:spPr>
          <a:xfrm>
            <a:off x="5422844" y="2368969"/>
            <a:ext cx="3842541" cy="1595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“Is that a necessary investment of your budget?”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A063D7D-926B-4ADF-A9EA-9CDE54CE3EE2}"/>
              </a:ext>
            </a:extLst>
          </p:cNvPr>
          <p:cNvSpPr txBox="1">
            <a:spLocks/>
          </p:cNvSpPr>
          <p:nvPr/>
        </p:nvSpPr>
        <p:spPr>
          <a:xfrm>
            <a:off x="7908151" y="3804628"/>
            <a:ext cx="3842541" cy="1595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“How many different bids did you consider?”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3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of Budgeting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BAE4F5-397C-4690-9F03-B2263177DAE1}"/>
              </a:ext>
            </a:extLst>
          </p:cNvPr>
          <p:cNvSpPr txBox="1">
            <a:spLocks/>
          </p:cNvSpPr>
          <p:nvPr/>
        </p:nvSpPr>
        <p:spPr>
          <a:xfrm>
            <a:off x="838199" y="1571074"/>
            <a:ext cx="10721829" cy="72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Be prepared to trim your budget…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379F35-44FB-4284-B9EE-7A6CB0F23495}"/>
              </a:ext>
            </a:extLst>
          </p:cNvPr>
          <p:cNvSpPr txBox="1">
            <a:spLocks/>
          </p:cNvSpPr>
          <p:nvPr/>
        </p:nvSpPr>
        <p:spPr>
          <a:xfrm>
            <a:off x="790183" y="5400418"/>
            <a:ext cx="11112909" cy="52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The goal is to come out with POSITIVE cash flow!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C3BFB-8F61-42E4-848E-C5E09076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570" y="2351828"/>
            <a:ext cx="4322133" cy="29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9D1554-5417-4163-AAD5-3C84792CC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20" y="1125087"/>
            <a:ext cx="8523034" cy="4801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of Budgeting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BAE4F5-397C-4690-9F03-B2263177DAE1}"/>
              </a:ext>
            </a:extLst>
          </p:cNvPr>
          <p:cNvSpPr txBox="1">
            <a:spLocks/>
          </p:cNvSpPr>
          <p:nvPr/>
        </p:nvSpPr>
        <p:spPr>
          <a:xfrm>
            <a:off x="838199" y="1571074"/>
            <a:ext cx="10721829" cy="720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Obtain approval from your financial committee and chapter!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379F35-44FB-4284-B9EE-7A6CB0F23495}"/>
              </a:ext>
            </a:extLst>
          </p:cNvPr>
          <p:cNvSpPr txBox="1">
            <a:spLocks/>
          </p:cNvSpPr>
          <p:nvPr/>
        </p:nvSpPr>
        <p:spPr>
          <a:xfrm>
            <a:off x="790183" y="5400418"/>
            <a:ext cx="11112909" cy="52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The goal is to come out with POSITIVE cash flow!</a:t>
            </a:r>
          </a:p>
        </p:txBody>
      </p:sp>
    </p:spTree>
    <p:extLst>
      <p:ext uri="{BB962C8B-B14F-4D97-AF65-F5344CB8AC3E}">
        <p14:creationId xmlns:p14="http://schemas.microsoft.com/office/powerpoint/2010/main" val="335825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of Budgeting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BAE4F5-397C-4690-9F03-B2263177DAE1}"/>
              </a:ext>
            </a:extLst>
          </p:cNvPr>
          <p:cNvSpPr txBox="1">
            <a:spLocks/>
          </p:cNvSpPr>
          <p:nvPr/>
        </p:nvSpPr>
        <p:spPr>
          <a:xfrm>
            <a:off x="838199" y="1571074"/>
            <a:ext cx="10721829" cy="72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Chapter Debit and Credit Cards</a:t>
            </a:r>
            <a:endParaRPr lang="en-US" dirty="0"/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379F35-44FB-4284-B9EE-7A6CB0F23495}"/>
              </a:ext>
            </a:extLst>
          </p:cNvPr>
          <p:cNvSpPr txBox="1">
            <a:spLocks/>
          </p:cNvSpPr>
          <p:nvPr/>
        </p:nvSpPr>
        <p:spPr>
          <a:xfrm>
            <a:off x="790183" y="5400418"/>
            <a:ext cx="11112909" cy="52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Be very stringent with your card policies!!!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B04C5-EFE2-4E6E-A0E6-9E12B555A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2647" l="9946" r="89785">
                        <a14:foregroundMark x1="32796" y1="42647" x2="46774" y2="30882"/>
                        <a14:foregroundMark x1="52688" y1="30147" x2="74462" y2="50000"/>
                        <a14:foregroundMark x1="75538" y1="92647" x2="72043" y2="90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9269" y="1962737"/>
            <a:ext cx="8967861" cy="3278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8EBF05-A9A1-4199-ACB7-3E8B3506E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2188" l="6851" r="93269">
                        <a14:foregroundMark x1="37260" y1="28516" x2="36899" y2="36328"/>
                        <a14:foregroundMark x1="36899" y1="36328" x2="26563" y2="67708"/>
                        <a14:foregroundMark x1="26563" y1="67708" x2="11298" y2="86849"/>
                        <a14:foregroundMark x1="11298" y1="86849" x2="16827" y2="91797"/>
                        <a14:foregroundMark x1="16827" y1="91797" x2="30409" y2="91276"/>
                        <a14:foregroundMark x1="30409" y1="91276" x2="37019" y2="91276"/>
                        <a14:foregroundMark x1="37019" y1="91276" x2="44351" y2="90495"/>
                        <a14:foregroundMark x1="44351" y1="90495" x2="50962" y2="78906"/>
                        <a14:foregroundMark x1="50962" y1="78906" x2="51442" y2="12109"/>
                        <a14:foregroundMark x1="52163" y1="35026" x2="54688" y2="53646"/>
                        <a14:foregroundMark x1="54688" y1="53646" x2="53606" y2="62630"/>
                        <a14:foregroundMark x1="54207" y1="81250" x2="47837" y2="70833"/>
                        <a14:foregroundMark x1="48798" y1="51953" x2="50481" y2="43359"/>
                        <a14:foregroundMark x1="50481" y1="43359" x2="48678" y2="34505"/>
                        <a14:foregroundMark x1="48678" y1="34505" x2="47957" y2="33464"/>
                        <a14:foregroundMark x1="42788" y1="22917" x2="9135" y2="87760"/>
                        <a14:foregroundMark x1="9135" y1="87760" x2="9856" y2="88281"/>
                        <a14:foregroundMark x1="7091" y1="89714" x2="7813" y2="83984"/>
                        <a14:foregroundMark x1="47356" y1="89714" x2="22716" y2="92188"/>
                        <a14:foregroundMark x1="22716" y1="92188" x2="16947" y2="88672"/>
                        <a14:foregroundMark x1="16947" y1="88672" x2="15505" y2="89453"/>
                        <a14:foregroundMark x1="93269" y1="86849" x2="92548" y2="89453"/>
                        <a14:foregroundMark x1="56010" y1="89844" x2="51202" y2="90104"/>
                        <a14:foregroundMark x1="30409" y1="88802" x2="25601" y2="89974"/>
                        <a14:foregroundMark x1="65505" y1="88802" x2="72115" y2="90104"/>
                        <a14:foregroundMark x1="72115" y1="90104" x2="79688" y2="88542"/>
                        <a14:foregroundMark x1="86418" y1="81120" x2="89063" y2="87891"/>
                        <a14:foregroundMark x1="89063" y1="87891" x2="86178" y2="90104"/>
                        <a14:foregroundMark x1="84375" y1="75651" x2="89063" y2="80729"/>
                        <a14:foregroundMark x1="89063" y1="80729" x2="90865" y2="86198"/>
                        <a14:foregroundMark x1="62981" y1="34505" x2="81971" y2="70964"/>
                        <a14:foregroundMark x1="59856" y1="27734" x2="63341" y2="34505"/>
                        <a14:foregroundMark x1="63341" y1="34505" x2="57332" y2="20833"/>
                        <a14:foregroundMark x1="57332" y1="20833" x2="53125" y2="15234"/>
                        <a14:foregroundMark x1="53125" y1="15234" x2="46635" y2="14844"/>
                        <a14:foregroundMark x1="46635" y1="14844" x2="43870" y2="20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810" y="1889289"/>
            <a:ext cx="4033157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SCLI 1">
      <a:dk1>
        <a:srgbClr val="00A3DF"/>
      </a:dk1>
      <a:lt1>
        <a:srgbClr val="FFFFFF"/>
      </a:lt1>
      <a:dk2>
        <a:srgbClr val="44546A"/>
      </a:dk2>
      <a:lt2>
        <a:srgbClr val="FEC141"/>
      </a:lt2>
      <a:accent1>
        <a:srgbClr val="7796B5"/>
      </a:accent1>
      <a:accent2>
        <a:srgbClr val="38698E"/>
      </a:accent2>
      <a:accent3>
        <a:srgbClr val="A3B9D3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5408</TotalTime>
  <Words>270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Impact</vt:lpstr>
      <vt:lpstr>Office Theme</vt:lpstr>
      <vt:lpstr>Introduction to Budgeting</vt:lpstr>
      <vt:lpstr>Basics of Budgeting</vt:lpstr>
      <vt:lpstr>Considerations of Budgeting</vt:lpstr>
      <vt:lpstr>Considerations of Budgeting</vt:lpstr>
      <vt:lpstr>Considerations of Budgeting</vt:lpstr>
      <vt:lpstr>Considerations of Budgeting</vt:lpstr>
      <vt:lpstr>Considerations of Budgeting</vt:lpstr>
      <vt:lpstr>Considerations of Budgeting</vt:lpstr>
      <vt:lpstr>Considerations of Budgeting</vt:lpstr>
      <vt:lpstr>Budget Example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Babiarz</dc:creator>
  <cp:lastModifiedBy>Twibell, Jeff S</cp:lastModifiedBy>
  <cp:revision>32</cp:revision>
  <dcterms:created xsi:type="dcterms:W3CDTF">2020-10-18T19:40:08Z</dcterms:created>
  <dcterms:modified xsi:type="dcterms:W3CDTF">2021-12-28T18:55:14Z</dcterms:modified>
</cp:coreProperties>
</file>