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83" r:id="rId3"/>
    <p:sldId id="284" r:id="rId4"/>
    <p:sldId id="285" r:id="rId5"/>
    <p:sldId id="286" r:id="rId6"/>
    <p:sldId id="287" r:id="rId7"/>
    <p:sldId id="288" r:id="rId8"/>
    <p:sldId id="276" r:id="rId9"/>
    <p:sldId id="289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906" autoAdjust="0"/>
  </p:normalViewPr>
  <p:slideViewPr>
    <p:cSldViewPr snapToGrid="0" snapToObjects="1">
      <p:cViewPr varScale="1">
        <p:scale>
          <a:sx n="110" d="100"/>
          <a:sy n="110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13E0-89E8-EA44-9501-33EF6490CC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2FB3-01FD-AD4F-84BD-959EBC59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728" y="2565785"/>
            <a:ext cx="9741073" cy="2387600"/>
          </a:xfrm>
        </p:spPr>
        <p:txBody>
          <a:bodyPr anchor="b">
            <a:normAutofit/>
          </a:bodyPr>
          <a:lstStyle>
            <a:lvl1pPr algn="l">
              <a:defRPr sz="66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FC2A8771-2ECC-2A48-AEAC-6AD83EF03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799" y="5774499"/>
            <a:ext cx="2417791" cy="789140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C7A6BB8-5FA3-E94D-BDA6-8CC64C2AD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941" y="5065721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600" spc="3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59EC9-73EB-0B47-9EC2-037B881FA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81" y="1189973"/>
            <a:ext cx="4739291" cy="10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4560" y="205984"/>
            <a:ext cx="5313680" cy="2265680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560" y="2551910"/>
            <a:ext cx="5557520" cy="720724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4F891D-B52C-7F46-A62B-730AA9457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560" y="3411890"/>
            <a:ext cx="3196178" cy="427532"/>
          </a:xfrm>
        </p:spPr>
        <p:txBody>
          <a:bodyPr>
            <a:normAutofit/>
          </a:bodyPr>
          <a:lstStyle>
            <a:lvl1pPr>
              <a:buNone/>
              <a:defRPr sz="18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870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99F94F-3B9D-D645-A1B0-494E1941F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626" y="1336124"/>
            <a:ext cx="7433302" cy="1620837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6DEB5C-6CDE-3046-BF81-2002D12E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26" y="3043903"/>
            <a:ext cx="7433303" cy="768081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85287773-ED90-924E-8FCD-F05361E07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644" y="416539"/>
            <a:ext cx="2353269" cy="768081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792B0CA-3591-AA42-BBCF-F4BAC590F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260" y="3925039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4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252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1866899"/>
            <a:ext cx="10515600" cy="17780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SECTION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3814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B78038F-BD43-4C44-B96E-F9EE0348D988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308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26F38DF3-EEBE-0A49-9300-C86C4F6907D9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270354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270354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1100" y="1681163"/>
            <a:ext cx="5296309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1100" y="2505075"/>
            <a:ext cx="52963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BF2BD987-9CC5-9349-BB12-9C1EA805EDFF}" type="datetime1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00025"/>
            <a:ext cx="11112909" cy="1171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3D43FD06-10EE-3B41-B7E1-C97FA07856DB}" type="datetime1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F8BC9DA-10BC-D942-8314-4A87FF060AC0}" type="datetime1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3932237" cy="4306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7B5D6354-DADE-8E4A-8E2C-73E298CA547D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62872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2100"/>
            <a:ext cx="6172200" cy="429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4114800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CEC0E4AB-A3EC-014D-B551-F185F6F2998B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83" y="200025"/>
            <a:ext cx="11112909" cy="117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84" y="1571074"/>
            <a:ext cx="11112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509" y="6381750"/>
            <a:ext cx="5923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88793-CBE4-E14B-B51C-DD23C2427D52}"/>
              </a:ext>
            </a:extLst>
          </p:cNvPr>
          <p:cNvSpPr/>
          <p:nvPr userDrawn="1"/>
        </p:nvSpPr>
        <p:spPr>
          <a:xfrm>
            <a:off x="336974" y="0"/>
            <a:ext cx="126011" cy="6858000"/>
          </a:xfrm>
          <a:prstGeom prst="rect">
            <a:avLst/>
          </a:prstGeom>
          <a:solidFill>
            <a:srgbClr val="FFD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7F931958-8AC1-4A4A-91AD-8C108B31E3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12300" y="6112912"/>
            <a:ext cx="2007009" cy="655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894777-4C80-8943-8534-A03908072C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3984" y="6130639"/>
            <a:ext cx="2793303" cy="6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3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Accounts Receivables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574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416739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DBBB-3C5B-4E1E-B807-9FD810A6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624"/>
            <a:ext cx="10515600" cy="1778001"/>
          </a:xfrm>
        </p:spPr>
        <p:txBody>
          <a:bodyPr/>
          <a:lstStyle/>
          <a:p>
            <a:r>
              <a:rPr lang="en-US" dirty="0"/>
              <a:t>Account Receivable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1EC48-A189-4275-AC76-D35D1F948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8813"/>
            <a:ext cx="10515600" cy="1500187"/>
          </a:xfrm>
        </p:spPr>
        <p:txBody>
          <a:bodyPr>
            <a:normAutofit/>
          </a:bodyPr>
          <a:lstStyle/>
          <a:p>
            <a:r>
              <a:rPr lang="en-US" sz="3200" b="1" dirty="0"/>
              <a:t>Accounts Receivable are monies invoices by the chapter that are not yet paid.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4FD28-4366-48DB-A806-195991BB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9319C25-5944-4B6F-A445-CA85E53F6C3A}"/>
              </a:ext>
            </a:extLst>
          </p:cNvPr>
          <p:cNvSpPr txBox="1">
            <a:spLocks/>
          </p:cNvSpPr>
          <p:nvPr/>
        </p:nvSpPr>
        <p:spPr>
          <a:xfrm>
            <a:off x="6352902" y="3420700"/>
            <a:ext cx="4114800" cy="1808525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Friendship and Finances</a:t>
            </a:r>
          </a:p>
          <a:p>
            <a:pPr marL="0" indent="0">
              <a:buNone/>
            </a:pPr>
            <a:r>
              <a:rPr lang="en-US" sz="2400" dirty="0"/>
              <a:t>One of the hardest tasks in Sigma Chi is holding your brothers accountable to their financial Obligations</a:t>
            </a:r>
          </a:p>
        </p:txBody>
      </p:sp>
    </p:spTree>
    <p:extLst>
      <p:ext uri="{BB962C8B-B14F-4D97-AF65-F5344CB8AC3E}">
        <p14:creationId xmlns:p14="http://schemas.microsoft.com/office/powerpoint/2010/main" val="184242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195B0-1EA2-4259-98FA-1B771F5A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263" y="1565684"/>
            <a:ext cx="4114800" cy="4298950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sz="3200" dirty="0"/>
              <a:t>Financial Contracts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Regular Statements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30/60/90 Day Letters</a:t>
            </a:r>
          </a:p>
          <a:p>
            <a:pPr algn="ctr"/>
            <a:br>
              <a:rPr lang="en-US" sz="3200" dirty="0"/>
            </a:br>
            <a:r>
              <a:rPr lang="en-US" sz="3200" dirty="0"/>
              <a:t>Payment Plans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Financial Committee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Collections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29B14-8BF9-40E1-A610-AE0EBFD61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006" y="572317"/>
            <a:ext cx="3942691" cy="5107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75326-C9ED-4F26-918B-F8C338256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866">
            <a:off x="5853812" y="447047"/>
            <a:ext cx="3749822" cy="4885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FA078-AB36-40C6-9A19-E574A46F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6562">
            <a:off x="7211602" y="983887"/>
            <a:ext cx="3573471" cy="46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4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NOT alone!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195B0-1EA2-4259-98FA-1B771F5A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8645" y="1541896"/>
            <a:ext cx="4114800" cy="3552667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sz="3200" dirty="0"/>
              <a:t>Financial Committee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Chapter Advisor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Housing Corporation</a:t>
            </a:r>
          </a:p>
          <a:p>
            <a:pPr algn="ctr"/>
            <a:br>
              <a:rPr lang="en-US" sz="3200" dirty="0"/>
            </a:br>
            <a:r>
              <a:rPr lang="en-US" sz="3200" dirty="0"/>
              <a:t>Executive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D054E-6278-4DE1-AE09-71B41B166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24"/>
          <a:stretch/>
        </p:blipFill>
        <p:spPr>
          <a:xfrm>
            <a:off x="2762891" y="1661048"/>
            <a:ext cx="3333109" cy="33143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A2D254D-0843-45D3-9950-28185D1B9510}"/>
              </a:ext>
            </a:extLst>
          </p:cNvPr>
          <p:cNvSpPr txBox="1">
            <a:spLocks/>
          </p:cNvSpPr>
          <p:nvPr/>
        </p:nvSpPr>
        <p:spPr>
          <a:xfrm>
            <a:off x="600635" y="4858904"/>
            <a:ext cx="11460201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Remember…Be courteous in your efforts while maintaining Accountability.</a:t>
            </a:r>
          </a:p>
        </p:txBody>
      </p:sp>
    </p:spTree>
    <p:extLst>
      <p:ext uri="{BB962C8B-B14F-4D97-AF65-F5344CB8AC3E}">
        <p14:creationId xmlns:p14="http://schemas.microsoft.com/office/powerpoint/2010/main" val="296264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 Receivable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36897-6604-43BA-B8E3-D4DB2D1A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91" y="1254496"/>
            <a:ext cx="6607049" cy="4959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E5FB9A-2939-453B-9323-65426B954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540" y="197224"/>
            <a:ext cx="2336123" cy="3026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77C49-12B1-4025-95BC-E536C893C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547" y="914400"/>
            <a:ext cx="2340590" cy="302634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03FBFEF-CD9B-45EB-9CBA-01DAA366CDC3}"/>
              </a:ext>
            </a:extLst>
          </p:cNvPr>
          <p:cNvSpPr txBox="1">
            <a:spLocks/>
          </p:cNvSpPr>
          <p:nvPr/>
        </p:nvSpPr>
        <p:spPr>
          <a:xfrm>
            <a:off x="7428522" y="4019559"/>
            <a:ext cx="4476282" cy="977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Signatures are Critical!</a:t>
            </a:r>
          </a:p>
        </p:txBody>
      </p:sp>
    </p:spTree>
    <p:extLst>
      <p:ext uri="{BB962C8B-B14F-4D97-AF65-F5344CB8AC3E}">
        <p14:creationId xmlns:p14="http://schemas.microsoft.com/office/powerpoint/2010/main" val="150165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Due Letters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804372-119F-43A4-9AD6-94BD27FF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36" y="376518"/>
            <a:ext cx="3432423" cy="4472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9DBBD-2596-4587-82C9-38624C8EC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065" y="898103"/>
            <a:ext cx="3432423" cy="4424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5304E1-FE3E-4CA6-AF2B-345E6E74B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065" y="1535618"/>
            <a:ext cx="3424476" cy="442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Committee and Alumni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195B0-1EA2-4259-98FA-1B771F5A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6565" y="1742600"/>
            <a:ext cx="4114800" cy="3552667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sz="3200" u="sng" dirty="0"/>
              <a:t>Financial Committee</a:t>
            </a:r>
          </a:p>
          <a:p>
            <a:pPr algn="ctr"/>
            <a:r>
              <a:rPr lang="en-US" sz="2400" dirty="0"/>
              <a:t>Quaestor</a:t>
            </a:r>
          </a:p>
          <a:p>
            <a:pPr algn="ctr"/>
            <a:r>
              <a:rPr lang="en-US" sz="2400" dirty="0"/>
              <a:t>Assistant Quaestor</a:t>
            </a:r>
          </a:p>
          <a:p>
            <a:pPr algn="ctr"/>
            <a:r>
              <a:rPr lang="en-US" sz="2400" dirty="0"/>
              <a:t>Financial Committee Members</a:t>
            </a:r>
          </a:p>
          <a:p>
            <a:pPr algn="ctr"/>
            <a:r>
              <a:rPr lang="en-US" sz="2400" dirty="0"/>
              <a:t>Chapter Advisor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2D254D-0843-45D3-9950-28185D1B9510}"/>
              </a:ext>
            </a:extLst>
          </p:cNvPr>
          <p:cNvSpPr txBox="1">
            <a:spLocks/>
          </p:cNvSpPr>
          <p:nvPr/>
        </p:nvSpPr>
        <p:spPr>
          <a:xfrm>
            <a:off x="600635" y="4858904"/>
            <a:ext cx="11460201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Don’t forget to utilize support from your Executive Committee!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021DA-3FD9-46EF-9A41-DB509D39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09" y="1943305"/>
            <a:ext cx="6264802" cy="31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EA6049-DA56-4905-8C17-A4D0C0B3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33" y="1421145"/>
            <a:ext cx="10265229" cy="36569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1F1C41-14DE-4D64-ACBA-7CCF51141A7F}"/>
              </a:ext>
            </a:extLst>
          </p:cNvPr>
          <p:cNvSpPr txBox="1">
            <a:spLocks/>
          </p:cNvSpPr>
          <p:nvPr/>
        </p:nvSpPr>
        <p:spPr>
          <a:xfrm>
            <a:off x="4110260" y="4791493"/>
            <a:ext cx="8151409" cy="977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Delinquent Accounts should not be ignored!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755EFA-52E1-46E2-960F-BB6AFA970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2019">
            <a:off x="4407869" y="1348965"/>
            <a:ext cx="7410521" cy="22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Collections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ECF17-9461-444C-A998-78989BA1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62" y="1718854"/>
            <a:ext cx="9208476" cy="34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8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LI 1">
      <a:dk1>
        <a:srgbClr val="00A3DF"/>
      </a:dk1>
      <a:lt1>
        <a:srgbClr val="FFFFFF"/>
      </a:lt1>
      <a:dk2>
        <a:srgbClr val="44546A"/>
      </a:dk2>
      <a:lt2>
        <a:srgbClr val="FEC141"/>
      </a:lt2>
      <a:accent1>
        <a:srgbClr val="7796B5"/>
      </a:accent1>
      <a:accent2>
        <a:srgbClr val="38698E"/>
      </a:accent2>
      <a:accent3>
        <a:srgbClr val="A3B9D3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6696</TotalTime>
  <Words>131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Impact</vt:lpstr>
      <vt:lpstr>Office Theme</vt:lpstr>
      <vt:lpstr>Introduction to Accounts Receivables</vt:lpstr>
      <vt:lpstr>Account Receivable</vt:lpstr>
      <vt:lpstr>Your Resources</vt:lpstr>
      <vt:lpstr>You are NOT alone!</vt:lpstr>
      <vt:lpstr>Accounts Receivable Process</vt:lpstr>
      <vt:lpstr>Past Due Letters</vt:lpstr>
      <vt:lpstr>Financial Committee and Alumni Support</vt:lpstr>
      <vt:lpstr>Collections</vt:lpstr>
      <vt:lpstr>3rd Party Collections Services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Babiarz</dc:creator>
  <cp:lastModifiedBy>Twibell, Jeff S</cp:lastModifiedBy>
  <cp:revision>48</cp:revision>
  <dcterms:created xsi:type="dcterms:W3CDTF">2020-10-18T19:40:08Z</dcterms:created>
  <dcterms:modified xsi:type="dcterms:W3CDTF">2021-12-28T21:31:35Z</dcterms:modified>
</cp:coreProperties>
</file>